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matic SC" pitchFamily="2" charset="-79"/>
      <p:regular r:id="rId36"/>
      <p:bold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47E2DB-EFA7-44A6-8FC3-D5EBACD9B4EB}">
  <a:tblStyle styleId="{EA47E2DB-EFA7-44A6-8FC3-D5EBACD9B4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0"/>
  </p:normalViewPr>
  <p:slideViewPr>
    <p:cSldViewPr snapToGrid="0">
      <p:cViewPr varScale="1">
        <p:scale>
          <a:sx n="134" d="100"/>
          <a:sy n="134" d="100"/>
        </p:scale>
        <p:origin x="2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urvival-analysis-part-a-70213df21c2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urvival-analysis-part-a-70213df21c2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hTbrzyowSyNvSQlQE5Cj9QrBXBCchsL6J9jPna0wJRU/edi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co.iarc.fr/today/data/factsheets/populations/72-botswana-fact-sheets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ricts_of_Botswana" TargetMode="External"/><Relationship Id="rId4" Type="http://schemas.openxmlformats.org/officeDocument/2006/relationships/hyperlink" Target="http://www.curemedicalglobal.com/6-types-of-cervical-cancer-treatment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akaike-information-criterion-c20c8fd832f2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diseases-conditions/cervical-cancer/symptoms-causes/syc-2035250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iles.aidsinfo.nih.gov/images/factsheet/HIV-Progression-800.jpg" TargetMode="External"/><Relationship Id="rId5" Type="http://schemas.openxmlformats.org/officeDocument/2006/relationships/hyperlink" Target="https://aidsinfo.nih.gov/understanding-hiv-aids/fact-sheets/21/51/hiv-treatment--the-basics" TargetMode="External"/><Relationship Id="rId4" Type="http://schemas.openxmlformats.org/officeDocument/2006/relationships/hyperlink" Target="https://www.hiv.gov/hiv-basics/overview/about-hiv-and-aids/what-are-hiv-and-aids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lyttica/what-is-bayesian-information-criterion-bic-b3396a894be6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types/cervical/patient/cervical-treatment-pdq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dsinfo.nih.gov/understanding-hiv-aids/glossary/4605/transmission" TargetMode="External"/><Relationship Id="rId7" Type="http://schemas.openxmlformats.org/officeDocument/2006/relationships/hyperlink" Target="https://www.viaglobalhealth.com/wp-content/uploads/2018/10/Platinum-Cardiology-Stethoscope-8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idsinfo.nih.gov/understanding-hiv-aids/fact-sheets/21/51/hiv-treatment--the-basics" TargetMode="External"/><Relationship Id="rId5" Type="http://schemas.openxmlformats.org/officeDocument/2006/relationships/hyperlink" Target="https://www.hiv.gov/hiv-basics/overview/about-hiv-and-aids/what-are-hiv-and-aids" TargetMode="External"/><Relationship Id="rId4" Type="http://schemas.openxmlformats.org/officeDocument/2006/relationships/hyperlink" Target="https://www.mayoclinic.org/diseases-conditions/cervical-cancer/symptoms-causes/syc-20352501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347742d87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347742d87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347742d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347742d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b99c0a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7b99c0a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labels on ggplot,  legend labels, and order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Main takeaway: difference between these models is the response variable… shows that when years is the unit used, model performs the best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Fit GLM models -- doesn’t consider time or censoring but allows us to look at the response variable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Which unit of time is best for model accuracy?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AIC and BIC are measurements used to access model accuracy… will provide more context later with the actual models that we are interested in.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b99c0a1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b99c0a1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Fix labels on ggplot, legend labels, and order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takeaway: difference between these models is the response variable… shows that when years is the unit used, model performs the best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Fit GLM models -- doesn’t consider time or censoring but allows us to look at the response variable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Which unit of time is best for model accuracy?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AIC and BIC are measurements used to access model accuracy… will provide more context later with the actual models that we are interested in.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ce9bb61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ce9bb61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Fix labels on ggplot, legend labels, and order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takeaway: difference between these models is the response variable… shows that when years is the unit used, model performs the best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Fit GLM models -- doesn’t consider time or censoring but allows us to look at the response variable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Which unit of time is best for model accuracy?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AIC and BIC are measurements used to access model accuracy… will provide more context later with the actual models that we are interested in.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fee16a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fee16a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Our time to event of interest: Death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Our Censoring: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Their survival times are longer than their time in the study.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https://towardsdatascience.com/survival-analysis-part-a-70213df21c2e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68426aa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68426aa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https://towardsdatascience.com/survival-analysis-part-a-70213df21c2e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3bbe02e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3bbe02e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45b92ff0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45b92ff0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Call: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survdiff(formula = Surv(time_alive1, vital_status) ~ hiv_status,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data = data)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N Observed Expected (O-E)^2/E (O-E)^2/V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hiv_status=0  60       18     25.3      2.10      3.26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hiv_status=1 121       54     46.7      1.14      3.26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Chisq= 3.3  on 1 degrees of freedom, p= 0.07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732c87f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732c87f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1159a49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1159a49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Reference: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Project Proposal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3bbe02e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3bbe02e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Sources: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http://gco.iarc.fr/today/data/factsheets/populations/72-botswana-fact-sheets.pdf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http://www.curemedicalglobal.com/6-types-of-cervical-cancer-treatment/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https://en.wikipedia.org/wiki/Districts_of_Botswana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68426aa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468426aa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45a2f0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45a2f0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Assumption of the hazard ratio is that it is proportional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4976277b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4976277b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Times New Roman"/>
                <a:ea typeface="Times New Roman"/>
                <a:cs typeface="Times New Roman"/>
                <a:sym typeface="Times New Roman"/>
              </a:rPr>
              <a:t>Call:</a:t>
            </a:r>
            <a:endParaRPr sz="1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coxph(formula = SurvObj ~ agecat2, data = data)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         coef exp(coef) se(coef)     z     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agecat2 0.2134    1.2379   0.1826 1.169 0.243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Likelihood ratio test=1.36  on 1 df, p=0.2435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n= 182, number of events= 73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Call: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coxph(formula = SurvObj ~ alt_agecat2, data = data)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             coef exp(coef) se(coef)     z     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alt_agecat2 0.1057    1.1115   0.1002 1.055 0.292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Likelihood ratio test=1.09  on 1 df, p=0.2965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n= 182, number of events= 73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427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e5ade9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e5ade9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5e5ade95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5e5ade95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7cb6bd2f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7cb6bd2f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7a37c2f1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7a37c2f1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Times New Roman"/>
                <a:ea typeface="Times New Roman"/>
                <a:cs typeface="Times New Roman"/>
                <a:sym typeface="Times New Roman"/>
              </a:rPr>
              <a:t>Call:</a:t>
            </a:r>
            <a:endParaRPr sz="1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coxph(formula = SurvObj ~ agecat2, data = data)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         coef exp(coef) se(coef)     z     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agecat2 0.2134    1.2379   0.1826 1.169 0.243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Likelihood ratio test=1.36  on 1 df, p=0.2435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n= 182, number of events= 73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Call: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coxph(formula = SurvObj ~ alt_agecat2, data = data)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             coef exp(coef) se(coef)     z     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alt_agecat2 0.1057    1.1115   0.1002 1.055 0.292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Likelihood ratio test=1.09  on 1 df, p=0.2965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n= 182, number of events= 73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427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7a37c2f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7a37c2f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007dd5b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007dd5b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/>
              <a:t>Source:</a:t>
            </a:r>
            <a:endParaRPr sz="1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https://towardsdatascience.com/the-akaike-information-criterion-c20c8fd832f2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347742d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347742d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Chemotherapy in study: Cisplatin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Radiation therapy in study: EBRT (External Beam Radiation Therapy), Brachytherapy, EQD2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Definitions: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https://www.mayoclinic.org/diseases-conditions/cervical-cancer/symptoms-causes/syc-20352501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https://www.hiv.gov/hiv-basics/overview/about-hiv-and-aids/what-are-hiv-and-aids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https://aidsinfo.nih.gov/understanding-hiv-aids/fact-sheets/21/51/hiv-treatment--the-basics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Photo: 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https://files.aidsinfo.nih.gov/images/factsheet/HIV-Progression-800.jpg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04e82109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04e82109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Source: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https://medium.com/@analyttica/what-is-bayesian-information-criterion-bic-b3396a894be6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Fully non-parametric: can identify survival risk factors without assuming parametric relationship (linear or nonlinear) or prior knowledge of interactions among variables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7b5a7cf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7b5a7cf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7b5a7cf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7b5a7cf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https://medium.com/@analyttica/what-is-bayesian-information-criterion-bic-b3396a894be6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1159a49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1159a49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07dd5b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07dd5b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1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Invasive carcinoma that is strictly confined to the cervix.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Locoregional spread of the cancer beyond the uterus but not to the pelvic sidewall or the lower third of the vagina.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3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Cancerous spread to the pelvic sidewall or the lower third of the vagina, and/or hydronephrosis or a nonfunctioning kidney that is incident to invasion of the ureter.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4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Cancerous spread beyond the true pelvis or into the mucosa of the bladder or rectum.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the patients in study are in stage 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https://www.cancer.gov/types/cervical/patient/cervical-treatment-pdq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07dd5ba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07dd5ba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CD4 cells aka T-cells: white blood cells that help the body fight infection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Patient’s average CD4 count at the beginning of the study is 473, already below the average. (500-1500 on average)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 cannot cure HIV but helps people live longer, healthier lives and reduces the risk of transmission.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AIDS (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Acquired Immunodeficiency Syndrome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the last stage of HIV infection which occurs when the body’s immune system is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badly damaged due to the virus. ART can’t cure HIV, but HIV medicines help people with HIV live longer, healthier lives. ART also reduces the risk of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HIV transmission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Definitions: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https://www.mayoclinic.org/diseases-conditions/cervical-cancer/symptoms-causes/syc-20352501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https://www.hiv.gov/hiv-basics/overview/about-hiv-and-aids/what-are-hiv-and-aids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https://aidsinfo.nih.gov/understanding-hiv-aids/fact-sheets/21/51/hiv-treatment--the-basics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Photo: 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https://www.viaglobalhealth.com/wp-content/uploads/2018/10/Platinum-Cardiology-Stethoscope-8.jpg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159a49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159a49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46f736c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46f736c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07dd5ba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07dd5ba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5b92ff0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5b92ff0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iRNYM7R-ZWTLmtaIGAVKGcCLfdTVrRa3TCbjdnKPas/ed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journal.org/article/S0360-3016(18)30181-0/abstra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8634"/>
          <a:stretch/>
        </p:blipFill>
        <p:spPr>
          <a:xfrm>
            <a:off x="0" y="-48075"/>
            <a:ext cx="9144001" cy="52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67642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Global Radiation Oncology Analysis </a:t>
            </a:r>
            <a:endParaRPr sz="6000" b="1"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highlight>
                  <a:srgbClr val="B7B7B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 Presentation</a:t>
            </a:r>
            <a:endParaRPr sz="2800" b="1">
              <a:solidFill>
                <a:srgbClr val="434343"/>
              </a:solidFill>
              <a:highlight>
                <a:srgbClr val="B7B7B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743000" y="2634675"/>
            <a:ext cx="56580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highlight>
                  <a:srgbClr val="B7B7B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Shawna Tuli &amp; Jessica George</a:t>
            </a:r>
            <a:endParaRPr b="1">
              <a:solidFill>
                <a:srgbClr val="434343"/>
              </a:solidFill>
              <a:highlight>
                <a:srgbClr val="B7B7B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47750" y="3971075"/>
            <a:ext cx="175450" cy="3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88" y="1621650"/>
            <a:ext cx="2168025" cy="230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2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II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Patients who have HIV by Botswana District 						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500" y="1209600"/>
            <a:ext cx="3097363" cy="31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III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Patients who do not have HIV by Botswana District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671200" y="3460600"/>
            <a:ext cx="5020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25" y="1226625"/>
            <a:ext cx="2938650" cy="3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850" y="1706075"/>
            <a:ext cx="2168025" cy="2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IV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Chemotherapy Cycles by HIV Status Patient Percentages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71200" y="3460600"/>
            <a:ext cx="5020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88" y="1391854"/>
            <a:ext cx="4100215" cy="29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9" name="Google Shape;179;p25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Radiation Therapy by HIV Status Patient Percentages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r="29108"/>
          <a:stretch/>
        </p:blipFill>
        <p:spPr>
          <a:xfrm>
            <a:off x="1031775" y="1493138"/>
            <a:ext cx="2705674" cy="2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200" y="1493138"/>
            <a:ext cx="3816624" cy="272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Radiation Therapy by HIV Status Patient Percentages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38" y="1294025"/>
            <a:ext cx="4374125" cy="3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11700" y="859150"/>
            <a:ext cx="5365200" cy="3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to estimate the time for an individual or a group of individuals to experience an event of interest, i.e death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Survival Time</a:t>
            </a:r>
            <a:endParaRPr u="sng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 starting from a predefined point to the occurrence of the event of interest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Censoring</a:t>
            </a:r>
            <a:endParaRPr u="sng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Right Censoring: Not every member of the population experienced the event of interest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“End of Study Date” = 04/01/20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9" name="Google Shape;199;p27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t="16268"/>
          <a:stretch/>
        </p:blipFill>
        <p:spPr>
          <a:xfrm>
            <a:off x="5574006" y="1530249"/>
            <a:ext cx="3155442" cy="2083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Survival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920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Kaplan-Meier Estimate</a:t>
            </a:r>
            <a:endParaRPr u="sng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to measure the fraction of subjects who survived for a certain amount of survival time under the same circumstances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</a:t>
            </a:r>
            <a:r>
              <a:rPr lang="en" u="sng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plan-Meier Survival Curve</a:t>
            </a:r>
            <a:endParaRPr u="sng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probability of surviving in a given length of time where time is considered in small intervals, i.e years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Log Rank Test</a:t>
            </a:r>
            <a:endParaRPr u="sng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Compares survival curves between two or more independent groups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Statistical hypothesis test that tests the null hypothesis that survival curves of two populations do not differ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Kaplan-Meier and Log Rank Test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0" name="Google Shape;210;p28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7" name="Google Shape;217;p29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Kaplan-Meier Estimate 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Patient Survival Probability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5950"/>
            <a:ext cx="4374125" cy="3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4">
            <a:alphaModFix/>
          </a:blip>
          <a:srcRect t="69582"/>
          <a:stretch/>
        </p:blipFill>
        <p:spPr>
          <a:xfrm>
            <a:off x="4742075" y="2356934"/>
            <a:ext cx="4153377" cy="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7" name="Google Shape;227;p30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Patient Survival Times by HIV Status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00" y="964325"/>
            <a:ext cx="4835705" cy="3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6" name="Google Shape;236;p31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8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Patient Survival Times by HIV Status and Age of 25-39, 40-59, 60+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950" y="1228325"/>
            <a:ext cx="4466105" cy="31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EB8EB-32E8-4342-A95F-E69268C6F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41" y="4741160"/>
            <a:ext cx="2310518" cy="23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82050" y="882938"/>
            <a:ext cx="6489300" cy="3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cohort of women in Botswana, Africa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To understand outcomes of patients with cervical cancer with or without HIV co-infection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7 years of survival data on 1,000 patients from this cohort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66666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5239"/>
          <a:stretch/>
        </p:blipFill>
        <p:spPr>
          <a:xfrm>
            <a:off x="7291500" y="289225"/>
            <a:ext cx="1175275" cy="17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l="19387" r="25829"/>
          <a:stretch/>
        </p:blipFill>
        <p:spPr>
          <a:xfrm>
            <a:off x="6871250" y="2120420"/>
            <a:ext cx="2015774" cy="22077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p14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5" name="Google Shape;245;p32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Kaplan-Meier Estimate II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Patients by HIV Status Survival Probability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94025"/>
            <a:ext cx="4374125" cy="3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 t="60081"/>
          <a:stretch/>
        </p:blipFill>
        <p:spPr>
          <a:xfrm>
            <a:off x="4685825" y="2264090"/>
            <a:ext cx="4153377" cy="11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311700" y="1003600"/>
            <a:ext cx="8520600" cy="3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two survival curves are identical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HIV-Positive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HIV-Negative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two survival curves are not identical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HIV-Positive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HIV-Negative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any time t).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Asymptotic Two-Sample Log Rank Test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Model: Surv(time_alive_years, vital_status) by hiv_status)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= 1.1358, p-value = 0.256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 p-value (0.256) is greater than 0.05, we fail to reject the null hypothesis that the two survival curves are identical (S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HIV-Positive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HIV-Negative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 Rank Test on Patient HIV Status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7" name="Google Shape;257;p33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4" name="Google Shape;264;p34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Cox Proportional Hazards Regression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311700" y="920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Builds a survival function with multiple risk factors which tells the probability a certain event (e.g. death) happens at a particular time 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Hazard ratio (HR)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measure of an effect of an intervention on an outcome of interest over time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Interpreting the model coefficients in terms of HR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negative, HR decreases: Reduction in the hazard → Positively associated with patient survival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0, HR = 1: No effect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positive, HR increases  → Negatively associated with patient survival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311700" y="805650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Multivariate Cox Proportional Hazards Regression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Fit a cox regression model with more than one factor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Surv(time_alive_years, vital_status) ~ HIV Status + Age + Cancer Stage + Chemo Cycles + HB_rt + EQD2_df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4" name="Google Shape;274;p35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l="4938" t="10516" r="3267" b="4673"/>
          <a:stretch/>
        </p:blipFill>
        <p:spPr>
          <a:xfrm>
            <a:off x="2154250" y="1379400"/>
            <a:ext cx="4835480" cy="31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3" name="Google Shape;283;p36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Multivariate Cox with Interaction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359550" y="854150"/>
            <a:ext cx="84249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Interaction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Occurs when an independent variable has a different effect on the outcome depending on the values of another independent variable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Response is Surv(time_alive_years, vital_status)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Covariates: ~ HIV Status + Age + Cancer Stage + Chemo Cycles + HB (&gt;10) + EQD2 (&gt;75)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Interaction Terms Tested with the Model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and Cancer Stage,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Status and Cancer Stage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Status and Chemo Cycles,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Chemo and EQD2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Status and EQD2,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Stage and EQD2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EDEDE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body" idx="1"/>
          </p:nvPr>
        </p:nvSpPr>
        <p:spPr>
          <a:xfrm>
            <a:off x="311700" y="740950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Multivariate Cox Proportional Hazards Regression with Interaction</a:t>
            </a:r>
            <a:endParaRPr sz="1400" u="sng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2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Surv(time_alive_years, vital_status) ~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HIV Status + Age + Cancer Stage + Chemo Cycles + HB_rt + EQD2_df +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      (HIV Status*Cancer Stage)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93" name="Google Shape;293;p37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50" y="1490175"/>
            <a:ext cx="4312899" cy="30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311700" y="740950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Multivariate Cox Proportional Hazards Regression with Interaction</a:t>
            </a:r>
            <a:endParaRPr sz="1400" u="sng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Surv(time_alive_years, vital_status) ~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HIV Status + Age + Cancer Stage + Chemo Cycles + HB_rt + EQD2_df +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      (Chemo Cycles * EQD2_df)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3" name="Google Shape;303;p38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50" y="1475450"/>
            <a:ext cx="4333500" cy="30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2" name="Google Shape;312;p39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Multivariate Model Coefficient Comparisons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150" y="964325"/>
            <a:ext cx="4835705" cy="3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1" name="Google Shape;321;p40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Assessment: Model 1 vs. Model 2 vs. Model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359550" y="896500"/>
            <a:ext cx="84249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BIC (Bayesian Information Criterion):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Introduces a penalty term for the number of parameters in the model; Penalty term larger in BIC than in AIC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with lower BIC score = lower penalty terms = better model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BIC </a:t>
            </a: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Multivariate Cox Regression Models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Cox Models: Response is Surv(time_alive_years, vital_status)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1: ~ HIV Status + Age + Cancer Stage + Chemo Cycles + HB_bt + EQD2_df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Model 2: ~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Status + Age + Cancer Stage + Chemo Cycles + HB_rt + EQD2_df +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(HIV Status*Cancer Stage)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3: ~ HIV Status + Age + Cancer Stage + Chemo Cycles + HB_rt + EQD2_df +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(Chemo Cycles*EQD2)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According to BIC, Model 1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&lt; Model 2 &lt; Model 3 (1659.803 &lt; 1662.913 &lt; 1663.089)</a:t>
            </a:r>
            <a:endParaRPr sz="1600">
              <a:solidFill>
                <a:srgbClr val="DEDEDE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EDEDE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0" name="Google Shape;330;p41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Assessment: Model 1 vs. Model 2 vs. Model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359550" y="896500"/>
            <a:ext cx="84249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 (Akaike Information Criterion)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Lets you test how well your model fits the data set without overfitting it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with the lower AIC score = balance between ability to fit and ability to avoid overfitting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 between Multivariate Cox Regression Models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Cox Models: Response is Surv(time_alive_years, vital_status)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1: ~ HIV Status + Age + Cancer Stage + Chemo Cycles + HB_bt + EQD2_df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2: ~ HIV Status + Age + Cancer Stage + Chemo Cycles + HB_rt + EQD2_df +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(HIV Status*Cancer Stage)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3: ~ HIV Status + Age + Cancer Stage + Chemo Cycles + HB_rt + EQD2_df +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(Chemo Cycles*EQD2)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AIC, Model 1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Model 2 &lt; Model 3  (1638.87 &lt; 1638.99 &lt; 1639.166)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EDED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l="49505" t="5806" r="6154" b="5815"/>
          <a:stretch/>
        </p:blipFill>
        <p:spPr>
          <a:xfrm>
            <a:off x="6261075" y="0"/>
            <a:ext cx="2882925" cy="45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850" y="24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Medical Terminology: Cervical Cancer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adn Evaluation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" name="Google Shape;77;p15"/>
          <p:cNvSpPr txBox="1"/>
          <p:nvPr/>
        </p:nvSpPr>
        <p:spPr>
          <a:xfrm>
            <a:off x="6221800" y="75475"/>
            <a:ext cx="1358700" cy="10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57925" y="838400"/>
            <a:ext cx="64782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that occurs in the cells of a woman’s cervix, i.e. lower part of the uterus that connects to the vagina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Treatment</a:t>
            </a:r>
            <a:endParaRPr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Chemotherapy: kills or shrinks cancer with medicine  (pills or administered through veins)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Radiation therapy: kills cancer with high-energy rays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What’s the difference?</a:t>
            </a: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Chemotherapy delivers drugs to the entire body while radiation therapy aims to only target the area where the cancerous cells are.	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7771825" y="3171700"/>
            <a:ext cx="405000" cy="337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2190C-3CEC-2D40-9C2D-0B502038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25" y="4724686"/>
            <a:ext cx="2241700" cy="2649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9" name="Google Shape;339;p42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Random Forests Ensemble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59550" y="896500"/>
            <a:ext cx="84249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Random Forest Ensemble Model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 Uses bagging as the ensemble method and decision tree as the individual model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Bagging: Training a bunch of individual models in a parallel way. Each model is trained by a random subset of the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Basic Interpretation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 Predicts individual patient’s survival curve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Fully nonparametric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Robust to outliers and does not suffer from a convergence problem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Can be used for high-dimensional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Offers OOB (cross-validated) prediction that does not overfit the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❖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Provides a fully nonparametric VIMP measure of a variables’ contribution to predicting survival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48" name="Google Shape;348;p43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Random Forests Survival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Prediction Accuracy: 85-90% (~10-15% Error)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359550" y="918513"/>
            <a:ext cx="84249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Patient-Specific Survival Curves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 	 Train Data (75%)						 Test Data (25%)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DEDEDE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0" y="1773275"/>
            <a:ext cx="33528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950" y="1773275"/>
            <a:ext cx="33528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59" name="Google Shape;359;p44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Random Forests Survival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Prediction Accuracy: 85-90% (~10-15% Error)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Patient-Specific Survival Curves Grouped by HIV Status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1434700"/>
            <a:ext cx="37909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11700" y="25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Timeline Status - Done!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0" y="4568875"/>
            <a:ext cx="914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0" y="4568875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5"/>
          <p:cNvSpPr/>
          <p:nvPr/>
        </p:nvSpPr>
        <p:spPr>
          <a:xfrm>
            <a:off x="172775" y="1285825"/>
            <a:ext cx="1632000" cy="2402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Wrangling and Management</a:t>
            </a:r>
            <a:endParaRPr/>
          </a:p>
        </p:txBody>
      </p:sp>
      <p:cxnSp>
        <p:nvCxnSpPr>
          <p:cNvPr id="371" name="Google Shape;371;p45"/>
          <p:cNvCxnSpPr/>
          <p:nvPr/>
        </p:nvCxnSpPr>
        <p:spPr>
          <a:xfrm flipH="1">
            <a:off x="2745975" y="3666300"/>
            <a:ext cx="4800" cy="2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5"/>
          <p:cNvSpPr/>
          <p:nvPr/>
        </p:nvSpPr>
        <p:spPr>
          <a:xfrm>
            <a:off x="1954125" y="1276400"/>
            <a:ext cx="1588500" cy="2402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I, II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3" name="Google Shape;373;p45"/>
          <p:cNvCxnSpPr/>
          <p:nvPr/>
        </p:nvCxnSpPr>
        <p:spPr>
          <a:xfrm flipH="1">
            <a:off x="948692" y="3678956"/>
            <a:ext cx="480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74" name="Google Shape;374;p45"/>
          <p:cNvGraphicFramePr/>
          <p:nvPr/>
        </p:nvGraphicFramePr>
        <p:xfrm>
          <a:off x="-12" y="3908260"/>
          <a:ext cx="9143975" cy="689375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18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Weeks 1 &amp; 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Weeks 3 &amp; 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Weeks 5 &amp; 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Weeks 7 &amp; 8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Weeks 9 &amp; 10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5" name="Google Shape;375;p45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Analysis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6" name="Google Shape;376;p45"/>
          <p:cNvSpPr txBox="1"/>
          <p:nvPr/>
        </p:nvSpPr>
        <p:spPr>
          <a:xfrm>
            <a:off x="786725" y="925975"/>
            <a:ext cx="3576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endParaRPr sz="1800"/>
          </a:p>
        </p:txBody>
      </p:sp>
      <p:sp>
        <p:nvSpPr>
          <p:cNvPr id="377" name="Google Shape;377;p45"/>
          <p:cNvSpPr txBox="1"/>
          <p:nvPr/>
        </p:nvSpPr>
        <p:spPr>
          <a:xfrm>
            <a:off x="2569575" y="925963"/>
            <a:ext cx="3576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endParaRPr sz="1800"/>
          </a:p>
        </p:txBody>
      </p:sp>
      <p:sp>
        <p:nvSpPr>
          <p:cNvPr id="378" name="Google Shape;378;p45"/>
          <p:cNvSpPr/>
          <p:nvPr/>
        </p:nvSpPr>
        <p:spPr>
          <a:xfrm>
            <a:off x="3691975" y="1265950"/>
            <a:ext cx="1678500" cy="2402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and Validation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4352413" y="925963"/>
            <a:ext cx="357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4D51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endParaRPr sz="1800"/>
          </a:p>
        </p:txBody>
      </p:sp>
      <p:sp>
        <p:nvSpPr>
          <p:cNvPr id="380" name="Google Shape;380;p45"/>
          <p:cNvSpPr/>
          <p:nvPr/>
        </p:nvSpPr>
        <p:spPr>
          <a:xfrm>
            <a:off x="5517350" y="1237400"/>
            <a:ext cx="1678500" cy="2457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6135275" y="911675"/>
            <a:ext cx="357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4D51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endParaRPr sz="1800"/>
          </a:p>
        </p:txBody>
      </p:sp>
      <p:sp>
        <p:nvSpPr>
          <p:cNvPr id="382" name="Google Shape;382;p45"/>
          <p:cNvSpPr/>
          <p:nvPr/>
        </p:nvSpPr>
        <p:spPr>
          <a:xfrm>
            <a:off x="7342725" y="1276400"/>
            <a:ext cx="1678500" cy="24024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3" name="Google Shape;383;p45"/>
          <p:cNvCxnSpPr>
            <a:stCxn id="378" idx="2"/>
          </p:cNvCxnSpPr>
          <p:nvPr/>
        </p:nvCxnSpPr>
        <p:spPr>
          <a:xfrm>
            <a:off x="4531225" y="3668350"/>
            <a:ext cx="7800" cy="23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5"/>
          <p:cNvCxnSpPr>
            <a:stCxn id="380" idx="2"/>
          </p:cNvCxnSpPr>
          <p:nvPr/>
        </p:nvCxnSpPr>
        <p:spPr>
          <a:xfrm>
            <a:off x="6356600" y="3695000"/>
            <a:ext cx="4200" cy="2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5"/>
          <p:cNvCxnSpPr/>
          <p:nvPr/>
        </p:nvCxnSpPr>
        <p:spPr>
          <a:xfrm>
            <a:off x="8185629" y="3667956"/>
            <a:ext cx="4800" cy="24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45"/>
          <p:cNvSpPr txBox="1"/>
          <p:nvPr/>
        </p:nvSpPr>
        <p:spPr>
          <a:xfrm>
            <a:off x="8025825" y="925963"/>
            <a:ext cx="312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D51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endParaRPr/>
          </a:p>
        </p:txBody>
      </p:sp>
      <p:sp>
        <p:nvSpPr>
          <p:cNvPr id="387" name="Google Shape;387;p45"/>
          <p:cNvSpPr txBox="1"/>
          <p:nvPr/>
        </p:nvSpPr>
        <p:spPr>
          <a:xfrm>
            <a:off x="7625175" y="2121138"/>
            <a:ext cx="1113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Presentation, </a:t>
            </a:r>
            <a:r>
              <a:rPr lang="en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and Publication in IJROBP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E5F6FB-4319-1F47-A58C-03345FA6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25" y="4724686"/>
            <a:ext cx="2241700" cy="264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t="5407" r="1661" b="5656"/>
          <a:stretch/>
        </p:blipFill>
        <p:spPr>
          <a:xfrm>
            <a:off x="5173600" y="813425"/>
            <a:ext cx="3829926" cy="36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850" y="24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Medical Terminology: Cervical Cancer Stages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8" name="Google Shape;88;p16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257925" y="838400"/>
            <a:ext cx="51234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I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Cancer has formed in the cervix only.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II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Cancer has spread to the upper two-thirds of the vagina or to the tissue around the uterus.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III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Cancer has spread to the lower third of the vagina and/or to the pelvic wall, and/or has caused kidney problems, and/or involves lymph nodes.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IV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has spread beyond the pelvis, or has spread to the lining of the bladder or rectum, or has spread to other parts of the body.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62D27-ED7C-8D42-B6FA-593C35DA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25" y="4724686"/>
            <a:ext cx="2241700" cy="264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t="81030"/>
          <a:stretch/>
        </p:blipFill>
        <p:spPr>
          <a:xfrm>
            <a:off x="5767200" y="3760091"/>
            <a:ext cx="3076050" cy="3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850" y="24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Medical Terminology: HIV/AIDS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850" y="718200"/>
            <a:ext cx="56793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(Human Immunodeficiency Virus)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Virus that attacks cells which help the body fight infection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cells? CD4 cells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Positive = person with HIV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Negative = person without HIV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AIDS (Acquired Immunodeficiency Syndrome)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stage of HIV when the immune system is severely weak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 (Antiretroviral Therapy)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Treatment involving taking a combination of HIV medicines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8" name="Google Shape;98;p17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t="13479" b="76883"/>
          <a:stretch/>
        </p:blipFill>
        <p:spPr>
          <a:xfrm>
            <a:off x="5767200" y="3560739"/>
            <a:ext cx="3076050" cy="1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6538275" y="991004"/>
            <a:ext cx="15339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HIV Progression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Loss of CD4 Cells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l="12447" t="22335" r="9415" b="11600"/>
          <a:stretch/>
        </p:blipFill>
        <p:spPr>
          <a:xfrm>
            <a:off x="5643650" y="1585697"/>
            <a:ext cx="3323150" cy="192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43E183-2276-2640-86B0-8F1AA7A72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025" y="4724686"/>
            <a:ext cx="2241700" cy="2649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43500" y="863550"/>
            <a:ext cx="8457300" cy="3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sets provided by Dr. Surbhi Grover in Radiation Oncology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Stata File 1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Two years of patient data (182 patients; 2013-2015)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Stata File 2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Five years of patient data (182 patients; 2013-2018)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 File 1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Patient data for 2019 (182 patients)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 File 2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Patient data for 2020 (182 patients)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CSV File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Full data set (1,000 patients; 2013-2020)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Topics covered about patients: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Personal Identification: omang ID, date of birth, geographical district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Medical Identification: age, height, weight, cancer stage, HIV status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Other: Dates, Chemotherapy, Radiation Therapy, HIV Medications, Blood Tests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Publishing in the </a:t>
            </a:r>
            <a:r>
              <a:rPr lang="en" sz="17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Journal of Radiation Oncology</a:t>
            </a:r>
            <a:endParaRPr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0" name="Google Shape;110;p18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00" y="819825"/>
            <a:ext cx="8520600" cy="3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DataFrames for various topics based on medical definition mapping groupings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Identification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Medical Identification</a:t>
            </a:r>
            <a:endParaRPr>
              <a:solidFill>
                <a:schemeClr val="dk1"/>
              </a:solidFill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Chemotherapy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Radiation Therapy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Metrics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Blood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Mins and Maxes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t="29849" r="11047"/>
          <a:stretch/>
        </p:blipFill>
        <p:spPr>
          <a:xfrm>
            <a:off x="3048000" y="1517163"/>
            <a:ext cx="5789376" cy="2438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" name="Google Shape;120;p19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Wrangling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208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9" name="Google Shape;129;p20"/>
          <p:cNvGraphicFramePr/>
          <p:nvPr/>
        </p:nvGraphicFramePr>
        <p:xfrm>
          <a:off x="0" y="4660950"/>
          <a:ext cx="9144000" cy="39621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Patient Information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43350" y="957600"/>
            <a:ext cx="8457300" cy="3228300"/>
          </a:xfrm>
          <a:prstGeom prst="rect">
            <a:avLst/>
          </a:prstGeom>
          <a:solidFill>
            <a:srgbClr val="F3F3F3">
              <a:alpha val="5251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patients in this study?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1,000 → 881 for running our models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 in each intial cancer stage?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1: 80 patients, Stage 2: 291 patients, Stage 3: 299 patients, Stage 4: 71 patients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 who are HIV positive or HIV negative?</a:t>
            </a:r>
            <a:endParaRPr sz="17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 Negative: 249 patients, HIV Positive: 588 patients 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age groups?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20-29: 9 patients, 30-39: 166 patients, 40-49: 315 patients, 50-59: 162 patients, 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60-69: 122 patients, 70-79: 57 patients, 80-89: 19, 90+: 1 patient 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8" name="Google Shape;138;p21"/>
          <p:cNvGraphicFramePr/>
          <p:nvPr/>
        </p:nvGraphicFramePr>
        <p:xfrm>
          <a:off x="0" y="466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{EA47E2DB-EFA7-44A6-8FC3-D5EBACD9B4EB}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 and Evaluation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6D9EE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239225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 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Initial Versus Final Cancer Stage by HIV Status Patient Percentages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r="23212"/>
          <a:stretch/>
        </p:blipFill>
        <p:spPr>
          <a:xfrm>
            <a:off x="1044775" y="1408163"/>
            <a:ext cx="3113299" cy="28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050" y="1408150"/>
            <a:ext cx="4054576" cy="28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3432</Words>
  <Application>Microsoft Macintosh PowerPoint</Application>
  <PresentationFormat>On-screen Show (16:9)</PresentationFormat>
  <Paragraphs>529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Courier New</vt:lpstr>
      <vt:lpstr>Amatic SC</vt:lpstr>
      <vt:lpstr>Georgia</vt:lpstr>
      <vt:lpstr>Times New Roman</vt:lpstr>
      <vt:lpstr>Roboto</vt:lpstr>
      <vt:lpstr>Arial</vt:lpstr>
      <vt:lpstr>Simple Light</vt:lpstr>
      <vt:lpstr> Global Radiation Oncology Analysis  Final Presentation </vt:lpstr>
      <vt:lpstr>Summary</vt:lpstr>
      <vt:lpstr>Medical Terminology: Cervical Cancer</vt:lpstr>
      <vt:lpstr>Medical Terminology: Cervical Cancer Stages</vt:lpstr>
      <vt:lpstr>Medical Terminology: HIV/AIDS</vt:lpstr>
      <vt:lpstr>Data Collection</vt:lpstr>
      <vt:lpstr>Data Wrangling</vt:lpstr>
      <vt:lpstr>Patient Information  </vt:lpstr>
      <vt:lpstr>Exploratory Data Analysis I Initial Versus Final Cancer Stage by HIV Status Patient Percentages </vt:lpstr>
      <vt:lpstr>Exploratory Data Analysis II Patients who have HIV by Botswana District        </vt:lpstr>
      <vt:lpstr>Exploratory Data Analysis III Patients who do not have HIV by Botswana District</vt:lpstr>
      <vt:lpstr>Exploratory Data Analysis IV Chemotherapy Cycles by HIV Status Patient Percentages</vt:lpstr>
      <vt:lpstr>Exploratory Data Analysis V Radiation Therapy by HIV Status Patient Percentages </vt:lpstr>
      <vt:lpstr>Exploratory Data Analysis V Radiation Therapy by HIV Status Patient Percentages </vt:lpstr>
      <vt:lpstr>Survival Analysis</vt:lpstr>
      <vt:lpstr>Kaplan-Meier and Log Rank Test </vt:lpstr>
      <vt:lpstr>Kaplan-Meier Estimate I Patient Survival Probability</vt:lpstr>
      <vt:lpstr>Patient Survival Times by HIV Status</vt:lpstr>
      <vt:lpstr>Patient Survival Times by HIV Status and Age of 25-39, 40-59, 60+</vt:lpstr>
      <vt:lpstr>Kaplan-Meier Estimate II Patients by HIV Status Survival Probability</vt:lpstr>
      <vt:lpstr>Log Rank Test on Patient HIV Status</vt:lpstr>
      <vt:lpstr>Cox Proportional Hazards Regression Model</vt:lpstr>
      <vt:lpstr>Model 1</vt:lpstr>
      <vt:lpstr>Multivariate Cox with Interaction</vt:lpstr>
      <vt:lpstr>Model 2</vt:lpstr>
      <vt:lpstr>Model 3</vt:lpstr>
      <vt:lpstr>Multivariate Model Coefficient Comparisons</vt:lpstr>
      <vt:lpstr>Model Assessment: Model 1 vs. Model 2 vs. Model 3</vt:lpstr>
      <vt:lpstr>Model Assessment: Model 1 vs. Model 2 vs. Model 3</vt:lpstr>
      <vt:lpstr>Random Forests Ensemble Model</vt:lpstr>
      <vt:lpstr>Random Forests Survival Models Prediction Accuracy: 85-90% (~10-15% Error) </vt:lpstr>
      <vt:lpstr>Random Forests Survival Models Prediction Accuracy: 85-90% (~10-15% Error) Patient-Specific Survival Curves Grouped by HIV Status</vt:lpstr>
      <vt:lpstr>Timeline Status - Done!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Global Radiation Oncology Analysis  Final Presentation </dc:title>
  <cp:lastModifiedBy>Shawna Tuli</cp:lastModifiedBy>
  <cp:revision>3</cp:revision>
  <dcterms:modified xsi:type="dcterms:W3CDTF">2021-07-21T21:24:30Z</dcterms:modified>
</cp:coreProperties>
</file>